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sldIdLst>
    <p:sldId id="2869" r:id="rId5"/>
    <p:sldId id="2860" r:id="rId6"/>
    <p:sldId id="2873" r:id="rId7"/>
    <p:sldId id="2870" r:id="rId8"/>
    <p:sldId id="2871" r:id="rId9"/>
    <p:sldId id="2872" r:id="rId10"/>
    <p:sldId id="2875" r:id="rId11"/>
    <p:sldId id="2874" r:id="rId12"/>
    <p:sldId id="2876" r:id="rId13"/>
    <p:sldId id="2877" r:id="rId14"/>
    <p:sldId id="2878" r:id="rId15"/>
    <p:sldId id="2881" r:id="rId16"/>
    <p:sldId id="2879" r:id="rId17"/>
    <p:sldId id="2880" r:id="rId18"/>
    <p:sldId id="2882" r:id="rId19"/>
    <p:sldId id="2883" r:id="rId20"/>
    <p:sldId id="2884" r:id="rId21"/>
    <p:sldId id="2885" r:id="rId22"/>
    <p:sldId id="2886" r:id="rId23"/>
    <p:sldId id="2887" r:id="rId24"/>
    <p:sldId id="2888" r:id="rId25"/>
    <p:sldId id="2889" r:id="rId26"/>
    <p:sldId id="28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9D0B9-4856-EC45-8FE4-ED0DA6C168CF}" v="25" dt="2025-03-11T16:26:05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9"/>
    <p:restoredTop sz="96315"/>
  </p:normalViewPr>
  <p:slideViewPr>
    <p:cSldViewPr snapToGrid="0" snapToObjects="1">
      <p:cViewPr varScale="1">
        <p:scale>
          <a:sx n="70" d="100"/>
          <a:sy n="70" d="100"/>
        </p:scale>
        <p:origin x="208" y="2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CFA1C-C4D6-4140-8AB7-EAA0290D7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1488" y="1269478"/>
            <a:ext cx="8777544" cy="579420"/>
          </a:xfrm>
          <a:prstGeom prst="rect">
            <a:avLst/>
          </a:prstGeom>
        </p:spPr>
        <p:txBody>
          <a:bodyPr/>
          <a:lstStyle>
            <a:lvl1pPr>
              <a:defRPr sz="2800" b="1" spc="200" baseline="0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2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8B65-3D1D-1A48-A21C-3EDC8871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488" y="2307944"/>
            <a:ext cx="8777544" cy="403510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spc="100" baseline="0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None/>
              <a:defRPr sz="1800" spc="100" baseline="0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600" spc="100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400" spc="100">
                <a:solidFill>
                  <a:srgbClr val="00548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3384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A6BA-4D22-D141-98A3-0E91BF48D33D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E31EB-56E4-F54B-91B6-5CD6F527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91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9AB5ED-A36A-E462-8320-A772994B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833FD1-D2C8-374F-B4DE-C4F8E2AD7830}"/>
              </a:ext>
            </a:extLst>
          </p:cNvPr>
          <p:cNvSpPr txBox="1"/>
          <p:nvPr/>
        </p:nvSpPr>
        <p:spPr>
          <a:xfrm>
            <a:off x="640312" y="748338"/>
            <a:ext cx="1039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Demo Introduction to Data Wrangling with </a:t>
            </a:r>
            <a:r>
              <a:rPr lang="en-US" sz="4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dplyr</a:t>
            </a:r>
            <a:endParaRPr lang="en-US" sz="4000" b="1" dirty="0">
              <a:solidFill>
                <a:srgbClr val="00548E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828A86-ABE8-28D4-7278-AF11EFA9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44" y="1643449"/>
            <a:ext cx="7772400" cy="45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A46C45-73F5-8328-746C-9646FEE73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320245-66EF-FF47-1E95-67305D4D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95" y="438288"/>
            <a:ext cx="10122410" cy="59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6B603-16C3-662C-29F4-FACEFF94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FF2371-528A-F191-65E2-1F7D1D13C9D4}"/>
              </a:ext>
            </a:extLst>
          </p:cNvPr>
          <p:cNvSpPr txBox="1"/>
          <p:nvPr/>
        </p:nvSpPr>
        <p:spPr>
          <a:xfrm>
            <a:off x="1124517" y="1012236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28619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6F165-AEBB-3EC8-41B3-8F629CED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ack dots&#10;&#10;AI-generated content may be incorrect.">
            <a:extLst>
              <a:ext uri="{FF2B5EF4-FFF2-40B4-BE49-F238E27FC236}">
                <a16:creationId xmlns:a16="http://schemas.microsoft.com/office/drawing/2014/main" id="{5B4180D6-DEE9-4A6D-C0FF-269D749D7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05" y="1013286"/>
            <a:ext cx="9500989" cy="5552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4E677E-E00A-E3C8-E06B-689ABE9F0F76}"/>
              </a:ext>
            </a:extLst>
          </p:cNvPr>
          <p:cNvSpPr txBox="1"/>
          <p:nvPr/>
        </p:nvSpPr>
        <p:spPr>
          <a:xfrm>
            <a:off x="505087" y="274320"/>
            <a:ext cx="2496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135242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6BB73-D4AC-258C-12F5-3CC4388E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5E49093C-4FD6-580C-4E79-A624F442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0124"/>
            <a:ext cx="7772400" cy="47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99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7BFCB7-A325-56CB-E644-2DEE387F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FAE02C73-A120-0F88-9D70-AF1EDFB6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38908"/>
            <a:ext cx="7772400" cy="55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88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CCEDE-8F04-EE41-78CE-EA4B7B2C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72C115C9-A1C5-3CE6-D019-08FE31F12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55" y="896112"/>
            <a:ext cx="7772400" cy="578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3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71FE1C-1692-B04A-DB78-3214BDCCE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2B63F0F-82F1-CD3C-812A-13D83B74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65" y="457200"/>
            <a:ext cx="7772400" cy="62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9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76DFB6-1B72-F48D-9931-01A844740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E023A6D-C152-3EBB-E59A-1212A5093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28" y="457200"/>
            <a:ext cx="7772400" cy="62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66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EE6922-2402-01E7-10FE-793653C37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9184BC-D87D-532E-7924-E2D6004B6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052" y="768132"/>
            <a:ext cx="7772400" cy="53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4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2B2FA-AF8D-0FC1-EA69-7BFCA81CD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EEE61AC3-FB35-F0B5-20D7-049BA30A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83" y="969264"/>
            <a:ext cx="7772400" cy="54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BA11F4-9286-F1B8-D1CC-A61A98FA25D1}"/>
              </a:ext>
            </a:extLst>
          </p:cNvPr>
          <p:cNvSpPr txBox="1"/>
          <p:nvPr/>
        </p:nvSpPr>
        <p:spPr>
          <a:xfrm>
            <a:off x="978213" y="1579164"/>
            <a:ext cx="65015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548E"/>
                </a:solidFill>
                <a:effectLst/>
                <a:latin typeface="Helvetica" pitchFamily="2" charset="0"/>
              </a:rPr>
              <a:t>Reading Data with</a:t>
            </a:r>
          </a:p>
          <a:p>
            <a:pPr algn="ctr"/>
            <a:r>
              <a:rPr lang="en-US" sz="4000" b="1" dirty="0" err="1">
                <a:solidFill>
                  <a:srgbClr val="00548E"/>
                </a:solidFill>
                <a:effectLst/>
                <a:latin typeface="Courier New" panose="02070309020205020404" pitchFamily="49" charset="0"/>
              </a:rPr>
              <a:t>readr</a:t>
            </a:r>
            <a:r>
              <a:rPr lang="en-US" sz="4000" dirty="0">
                <a:solidFill>
                  <a:srgbClr val="00548E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4000" dirty="0">
                <a:solidFill>
                  <a:srgbClr val="00548E"/>
                </a:solidFill>
                <a:effectLst/>
                <a:latin typeface="Helvetica" pitchFamily="2" charset="0"/>
              </a:rPr>
              <a:t>and</a:t>
            </a:r>
            <a:endParaRPr lang="en-US" sz="4000" dirty="0">
              <a:solidFill>
                <a:srgbClr val="00548E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en-US" sz="4000" dirty="0">
                <a:solidFill>
                  <a:srgbClr val="00548E"/>
                </a:solidFill>
                <a:effectLst/>
                <a:latin typeface="Helvetica" pitchFamily="2" charset="0"/>
              </a:rPr>
              <a:t>Tidying Data with</a:t>
            </a:r>
          </a:p>
          <a:p>
            <a:pPr algn="ctr"/>
            <a:r>
              <a:rPr lang="en-US" sz="4000" b="1" dirty="0" err="1">
                <a:solidFill>
                  <a:srgbClr val="00548E"/>
                </a:solidFill>
                <a:effectLst/>
                <a:latin typeface="Courier New" panose="02070309020205020404" pitchFamily="49" charset="0"/>
              </a:rPr>
              <a:t>tidyr</a:t>
            </a:r>
            <a:endParaRPr lang="en-US" sz="4000" b="1" dirty="0">
              <a:solidFill>
                <a:srgbClr val="00548E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5" name="Picture 24" descr="A blue and orange hexagons with text&#10;&#10;AI-generated content may be incorrect.">
            <a:extLst>
              <a:ext uri="{FF2B5EF4-FFF2-40B4-BE49-F238E27FC236}">
                <a16:creationId xmlns:a16="http://schemas.microsoft.com/office/drawing/2014/main" id="{5B027AEC-40B2-2B72-69A5-61AFEB6C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814002"/>
            <a:ext cx="4000756" cy="52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1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29AEC-9EDC-4108-115E-853371154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6A7A5BB8-922A-1D00-D395-DE8625EF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28" y="797808"/>
            <a:ext cx="9136032" cy="57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19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6F710-1382-32D3-8E62-199A50A7A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B6930336-D3C7-E5B8-AC45-FEF98AEE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58" y="640080"/>
            <a:ext cx="8589571" cy="59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59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558223-57C9-A262-AEDA-164968481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50C9607-5AB9-FFFF-D2C5-E2EF7ABB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48" y="165220"/>
            <a:ext cx="7772400" cy="65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A44253-D625-62B5-DE65-8CE2A17C4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5BC84E-EAA2-0406-8A8A-67F5161B8CEE}"/>
              </a:ext>
            </a:extLst>
          </p:cNvPr>
          <p:cNvSpPr txBox="1"/>
          <p:nvPr/>
        </p:nvSpPr>
        <p:spPr>
          <a:xfrm>
            <a:off x="2098548" y="6135795"/>
            <a:ext cx="6099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https://r-graph-</a:t>
            </a:r>
            <a:r>
              <a:rPr lang="en-US" sz="2400" b="1" dirty="0" err="1"/>
              <a:t>gallery.com</a:t>
            </a:r>
            <a:endParaRPr lang="en-US" sz="2400" b="1" dirty="0"/>
          </a:p>
        </p:txBody>
      </p:sp>
      <p:pic>
        <p:nvPicPr>
          <p:cNvPr id="5" name="Picture 4" descr="A screenshot of a chart&#10;&#10;AI-generated content may be incorrect.">
            <a:extLst>
              <a:ext uri="{FF2B5EF4-FFF2-40B4-BE49-F238E27FC236}">
                <a16:creationId xmlns:a16="http://schemas.microsoft.com/office/drawing/2014/main" id="{71AF5753-EC5C-E095-D638-9255C23D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39" y="491372"/>
            <a:ext cx="7236765" cy="54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67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C91835-E74C-7275-0870-D1DFE270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B64C75-D94C-798B-0FE6-1CBE40A007BE}"/>
              </a:ext>
            </a:extLst>
          </p:cNvPr>
          <p:cNvSpPr txBox="1"/>
          <p:nvPr/>
        </p:nvSpPr>
        <p:spPr>
          <a:xfrm>
            <a:off x="941637" y="427020"/>
            <a:ext cx="371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Data File Formats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7A357-6B09-F376-032E-5ACE1817EE27}"/>
              </a:ext>
            </a:extLst>
          </p:cNvPr>
          <p:cNvSpPr txBox="1"/>
          <p:nvPr/>
        </p:nvSpPr>
        <p:spPr>
          <a:xfrm>
            <a:off x="927100" y="1252734"/>
            <a:ext cx="10248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Data is stored in plain text files with a delimiter specifying the boundaries between data entries. The most common delimiters are tabs or commas.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F4BA9-F208-2155-2D6A-CB6DE8C4C388}"/>
              </a:ext>
            </a:extLst>
          </p:cNvPr>
          <p:cNvSpPr txBox="1"/>
          <p:nvPr/>
        </p:nvSpPr>
        <p:spPr>
          <a:xfrm>
            <a:off x="674796" y="2455027"/>
            <a:ext cx="3819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tab separated values (TSV)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70D6F-EA71-1554-2C3B-FABBEA95BA34}"/>
              </a:ext>
            </a:extLst>
          </p:cNvPr>
          <p:cNvSpPr txBox="1"/>
          <p:nvPr/>
        </p:nvSpPr>
        <p:spPr>
          <a:xfrm>
            <a:off x="594054" y="4501355"/>
            <a:ext cx="3819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comma separated values (CSV)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623E6-BF03-D99C-DAD1-91AC48B9A69F}"/>
              </a:ext>
            </a:extLst>
          </p:cNvPr>
          <p:cNvSpPr txBox="1"/>
          <p:nvPr/>
        </p:nvSpPr>
        <p:spPr>
          <a:xfrm>
            <a:off x="6708430" y="2455027"/>
            <a:ext cx="2654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spaces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3A1793-1100-6D2B-B73A-4131C4AC2A22}"/>
              </a:ext>
            </a:extLst>
          </p:cNvPr>
          <p:cNvSpPr txBox="1"/>
          <p:nvPr/>
        </p:nvSpPr>
        <p:spPr>
          <a:xfrm>
            <a:off x="6870700" y="4476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Or any other character (BUT NEVER DO THIS)</a:t>
            </a:r>
          </a:p>
        </p:txBody>
      </p:sp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16AC8819-B3B0-0A04-9D56-7E28989C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54" y="2821057"/>
            <a:ext cx="5564797" cy="1142057"/>
          </a:xfrm>
          <a:prstGeom prst="rect">
            <a:avLst/>
          </a:prstGeom>
        </p:spPr>
      </p:pic>
      <p:pic>
        <p:nvPicPr>
          <p:cNvPr id="17" name="Picture 1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2032ABA-E67C-04BB-F9A3-5E41A4BA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96" y="4870688"/>
            <a:ext cx="5564797" cy="1277962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914C56-A1C7-17A4-1D94-EB630B56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60" y="2794103"/>
            <a:ext cx="5455340" cy="1226272"/>
          </a:xfrm>
          <a:prstGeom prst="rect">
            <a:avLst/>
          </a:prstGeom>
        </p:spPr>
      </p:pic>
      <p:pic>
        <p:nvPicPr>
          <p:cNvPr id="21" name="Picture 20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3C1CAA8-C3E5-5607-C797-CE7F0FCE5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430" y="4818246"/>
            <a:ext cx="5564797" cy="12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3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9A599-FE42-3770-8FDF-A01EB1003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family tree&#10;&#10;AI-generated content may be incorrect.">
            <a:extLst>
              <a:ext uri="{FF2B5EF4-FFF2-40B4-BE49-F238E27FC236}">
                <a16:creationId xmlns:a16="http://schemas.microsoft.com/office/drawing/2014/main" id="{871392C8-B503-D89C-0E73-7CC8CC94A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0" t="1450" r="2128" b="5062"/>
          <a:stretch/>
        </p:blipFill>
        <p:spPr>
          <a:xfrm>
            <a:off x="1335024" y="512064"/>
            <a:ext cx="10387584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9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E154B2-2E89-DBB0-1A9D-5B59332B1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7A3C3ACE-8BA6-EB1E-41B2-33640E0025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17" t="4173" r="11259" b="3202"/>
          <a:stretch/>
        </p:blipFill>
        <p:spPr>
          <a:xfrm>
            <a:off x="2359152" y="1572768"/>
            <a:ext cx="6437376" cy="40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123648-EBD3-8F29-505C-33BAF8F8A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92B712-C022-987F-138C-A8A2052F2EEA}"/>
              </a:ext>
            </a:extLst>
          </p:cNvPr>
          <p:cNvSpPr txBox="1"/>
          <p:nvPr/>
        </p:nvSpPr>
        <p:spPr>
          <a:xfrm>
            <a:off x="1124517" y="1012236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548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6540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37D221-3319-ADB7-46EE-29A564AF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FF31B5-C86A-F034-5C65-339F02881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43" y="840302"/>
            <a:ext cx="7772400" cy="429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DC7D43-A11D-1FFD-6EA9-48B0357E8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variety of variables&#10;&#10;AI-generated content may be incorrect.">
            <a:extLst>
              <a:ext uri="{FF2B5EF4-FFF2-40B4-BE49-F238E27FC236}">
                <a16:creationId xmlns:a16="http://schemas.microsoft.com/office/drawing/2014/main" id="{FC6F6617-2AFF-4DDD-3E7F-2E8A6A6C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89" y="728809"/>
            <a:ext cx="10154822" cy="54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8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D4511-D950-6ACA-3412-47A4BF46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D8AA70-C09A-BF29-3B96-763BA3A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3" y="586943"/>
            <a:ext cx="10657713" cy="56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21785"/>
      </p:ext>
    </p:extLst>
  </p:cSld>
  <p:clrMapOvr>
    <a:masterClrMapping/>
  </p:clrMapOvr>
</p:sld>
</file>

<file path=ppt/theme/theme1.xml><?xml version="1.0" encoding="utf-8"?>
<a:theme xmlns:a="http://schemas.openxmlformats.org/drawingml/2006/main" name="Tex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F43B0354EFF4499B052672E1C9EDAC" ma:contentTypeVersion="15" ma:contentTypeDescription="Create a new document." ma:contentTypeScope="" ma:versionID="24957cc1ef7dd370b76a571aff5ec283">
  <xsd:schema xmlns:xsd="http://www.w3.org/2001/XMLSchema" xmlns:xs="http://www.w3.org/2001/XMLSchema" xmlns:p="http://schemas.microsoft.com/office/2006/metadata/properties" xmlns:ns2="3817fea5-0b2b-44d3-8c9e-c4974882ed0b" xmlns:ns3="27eec5c2-362f-41ec-ac3a-2c391fbc40eb" targetNamespace="http://schemas.microsoft.com/office/2006/metadata/properties" ma:root="true" ma:fieldsID="d1ea668a13c105727f67a218ba15431e" ns2:_="" ns3:_="">
    <xsd:import namespace="3817fea5-0b2b-44d3-8c9e-c4974882ed0b"/>
    <xsd:import namespace="27eec5c2-362f-41ec-ac3a-2c391fbc40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17fea5-0b2b-44d3-8c9e-c4974882ed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98a23407-3486-42cf-ae1c-b1895a0eda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eec5c2-362f-41ec-ac3a-2c391fbc40eb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1569f1cc-cdca-412c-a3a3-cbce3a999cd3}" ma:internalName="TaxCatchAll" ma:showField="CatchAllData" ma:web="27eec5c2-362f-41ec-ac3a-2c391fbc40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7eec5c2-362f-41ec-ac3a-2c391fbc40eb" xsi:nil="true"/>
    <lcf76f155ced4ddcb4097134ff3c332f xmlns="3817fea5-0b2b-44d3-8c9e-c4974882ed0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B0FC684-2B35-47AD-90DC-087008F02E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5AA7B-179D-4301-8F64-409B2303B7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17fea5-0b2b-44d3-8c9e-c4974882ed0b"/>
    <ds:schemaRef ds:uri="27eec5c2-362f-41ec-ac3a-2c391fbc40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681781-16FF-47D3-BB1F-7DE4D77508B2}">
  <ds:schemaRefs>
    <ds:schemaRef ds:uri="http://schemas.microsoft.com/office/2006/documentManagement/types"/>
    <ds:schemaRef ds:uri="27eec5c2-362f-41ec-ac3a-2c391fbc40eb"/>
    <ds:schemaRef ds:uri="http://purl.org/dc/terms/"/>
    <ds:schemaRef ds:uri="http://purl.org/dc/dcmitype/"/>
    <ds:schemaRef ds:uri="http://schemas.microsoft.com/office/2006/metadata/properties"/>
    <ds:schemaRef ds:uri="http://www.w3.org/XML/1998/namespace"/>
    <ds:schemaRef ds:uri="3817fea5-0b2b-44d3-8c9e-c4974882ed0b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77</Words>
  <Application>Microsoft Macintosh PowerPoint</Application>
  <PresentationFormat>Widescreen</PresentationFormat>
  <Paragraphs>15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Narrow</vt:lpstr>
      <vt:lpstr>Courier New</vt:lpstr>
      <vt:lpstr>Helvetica</vt:lpstr>
      <vt:lpstr>Text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Georgie Constantinescu</dc:creator>
  <cp:lastModifiedBy>Jozef Madzo</cp:lastModifiedBy>
  <cp:revision>18</cp:revision>
  <dcterms:created xsi:type="dcterms:W3CDTF">2022-10-05T20:56:40Z</dcterms:created>
  <dcterms:modified xsi:type="dcterms:W3CDTF">2025-03-11T16:26:25Z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0x0101003EF43B0354EFF4499B052672E1C9EDAC</vt:lpwstr>
  </property>
</Properties>
</file>